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70" r:id="rId3"/>
    <p:sldId id="271" r:id="rId4"/>
    <p:sldId id="281" r:id="rId5"/>
    <p:sldId id="273" r:id="rId6"/>
    <p:sldId id="274" r:id="rId7"/>
    <p:sldId id="275" r:id="rId8"/>
    <p:sldId id="276" r:id="rId9"/>
    <p:sldId id="277" r:id="rId10"/>
    <p:sldId id="282" r:id="rId11"/>
    <p:sldId id="278" r:id="rId12"/>
    <p:sldId id="279" r:id="rId13"/>
    <p:sldId id="280" r:id="rId14"/>
  </p:sldIdLst>
  <p:sldSz cx="9144000" cy="5143500" type="screen16x9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913" autoAdjust="0"/>
    <p:restoredTop sz="94649" autoAdjust="0"/>
  </p:normalViewPr>
  <p:slideViewPr>
    <p:cSldViewPr>
      <p:cViewPr varScale="1">
        <p:scale>
          <a:sx n="84" d="100"/>
          <a:sy n="84" d="100"/>
        </p:scale>
        <p:origin x="-750" y="-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271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3D7A75F-E7E5-49F0-8B31-8780E5725884}" type="datetime8">
              <a:rPr lang="ar-IQ" smtClean="0"/>
              <a:t>23 تشرين الأول، 19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45F5954-BB57-4940-AA36-4D40B69516E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846916212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529E72E-A536-4047-9426-5B3659C5B99A}" type="datetime8">
              <a:rPr lang="ar-IQ" smtClean="0"/>
              <a:t>23 تشرين الأول، 19</a:t>
            </a:fld>
            <a:endParaRPr lang="ar-IQ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9AC399E-E39D-47C0-8449-29E1DC1B1A1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115089520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AC399E-E39D-47C0-8449-29E1DC1B1A17}" type="slidenum">
              <a:rPr lang="ar-IQ" smtClean="0"/>
              <a:t>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لتاريخ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26C422A6-F153-422C-A7D3-ADD5D4411CA5}" type="datetime8">
              <a:rPr lang="ar-IQ" smtClean="0"/>
              <a:t>23 تشرين الأول، 19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459328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A8345A1-7C05-4D1E-9439-131B2E632280}" type="datetime8">
              <a:rPr lang="ar-IQ" smtClean="0"/>
              <a:t>23 تشرين الأول، 19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C399E-E39D-47C0-8449-29E1DC1B1A17}" type="slidenum">
              <a:rPr lang="ar-IQ" smtClean="0"/>
              <a:t>12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841295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7846A6A-72AE-4EA5-BE7D-188645CA862E}" type="datetime8">
              <a:rPr lang="ar-IQ" smtClean="0"/>
              <a:t>23 تشرين الأول، 19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C399E-E39D-47C0-8449-29E1DC1B1A17}" type="slidenum">
              <a:rPr lang="ar-IQ" smtClean="0"/>
              <a:t>2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8412950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696EC9E-277E-415D-A07A-6443E74D48A4}" type="datetime8">
              <a:rPr lang="ar-IQ" smtClean="0"/>
              <a:t>23 تشرين الأول، 19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C399E-E39D-47C0-8449-29E1DC1B1A17}" type="slidenum">
              <a:rPr lang="ar-IQ" smtClean="0"/>
              <a:t>3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8412950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3450943-ED56-4A2E-965F-8D3084A515FE}" type="datetime8">
              <a:rPr lang="ar-IQ" smtClean="0"/>
              <a:t>23 تشرين الأول، 19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C399E-E39D-47C0-8449-29E1DC1B1A17}" type="slidenum">
              <a:rPr lang="ar-IQ" smtClean="0"/>
              <a:t>5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8412950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B6DF904-CB28-4187-95F3-1C6147866DFD}" type="datetime8">
              <a:rPr lang="ar-IQ" smtClean="0"/>
              <a:t>23 تشرين الأول، 19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C399E-E39D-47C0-8449-29E1DC1B1A17}" type="slidenum">
              <a:rPr lang="ar-IQ" smtClean="0"/>
              <a:t>6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8412950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BC5F741-6F3D-4274-9A44-55911BCA5CEF}" type="datetime8">
              <a:rPr lang="ar-IQ" smtClean="0"/>
              <a:t>23 تشرين الأول، 19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C399E-E39D-47C0-8449-29E1DC1B1A17}" type="slidenum">
              <a:rPr lang="ar-IQ" smtClean="0"/>
              <a:t>7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8412950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D0EE6281-6536-415C-B843-73F3716F1A9F}" type="datetime8">
              <a:rPr lang="ar-IQ" smtClean="0"/>
              <a:t>23 تشرين الأول، 19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C399E-E39D-47C0-8449-29E1DC1B1A17}" type="slidenum">
              <a:rPr lang="ar-IQ" smtClean="0"/>
              <a:t>8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8412950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DCBD3F54-8987-49F6-8243-706346046120}" type="datetime8">
              <a:rPr lang="ar-IQ" smtClean="0"/>
              <a:t>23 تشرين الأول، 19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C399E-E39D-47C0-8449-29E1DC1B1A17}" type="slidenum">
              <a:rPr lang="ar-IQ" smtClean="0"/>
              <a:t>9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8412950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C2C6CD4-6316-4AC9-B85B-B79B4542604C}" type="datetime8">
              <a:rPr lang="ar-IQ" smtClean="0"/>
              <a:t>23 تشرين الأول، 19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C399E-E39D-47C0-8449-29E1DC1B1A17}" type="slidenum">
              <a:rPr lang="ar-IQ" smtClean="0"/>
              <a:t>11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841295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A221D-132A-4248-B7C5-048A71211460}" type="datetime8">
              <a:rPr lang="ar-IQ" smtClean="0"/>
              <a:t>23 تشرين الأول، 19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Ass. Lec. Farah S. J. 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9B64-B581-4C82-997D-7DB135BA5C4C}" type="datetime8">
              <a:rPr lang="ar-IQ" smtClean="0"/>
              <a:t>23 تشرين الأول، 19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Ass. Lec. Farah S. J. 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72766-AB41-4EB6-86A8-4E04D3CADFA8}" type="datetime8">
              <a:rPr lang="ar-IQ" smtClean="0"/>
              <a:t>23 تشرين الأول، 19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Ass. Lec. Farah S. J. 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23CFA-4B74-4542-902F-8DE7B43821D6}" type="datetime8">
              <a:rPr lang="ar-IQ" smtClean="0"/>
              <a:t>23 تشرين الأول، 19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Ass. Lec. Farah S. J. 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273E9-E651-4A59-B048-97C9FB8A33CF}" type="datetime8">
              <a:rPr lang="ar-IQ" smtClean="0"/>
              <a:t>23 تشرين الأول، 19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Ass. Lec. Farah S. J. 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B4BAC-DA99-40B2-BEAD-9CED22FADA6D}" type="datetime8">
              <a:rPr lang="ar-IQ" smtClean="0"/>
              <a:t>23 تشرين الأول، 19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Ass. Lec. Farah S. J. </a:t>
            </a: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697C5-EBF2-4FA2-B336-163DBAFE1388}" type="datetime8">
              <a:rPr lang="ar-IQ" smtClean="0"/>
              <a:t>23 تشرين الأول، 19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Ass. Lec. Farah S. J. </a:t>
            </a:r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0C0C9-2AD5-4323-84FA-664AFF5F4238}" type="datetime8">
              <a:rPr lang="ar-IQ" smtClean="0"/>
              <a:t>23 تشرين الأول، 19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Ass. Lec. Farah S. J. </a:t>
            </a:r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71CD8-F5F4-463E-8140-4C49F4D51590}" type="datetime8">
              <a:rPr lang="ar-IQ" smtClean="0"/>
              <a:t>23 تشرين الأول، 19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Ass. Lec. Farah S. J. </a:t>
            </a:r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843EE-5427-41E8-8142-6E6C29D769D5}" type="datetime8">
              <a:rPr lang="ar-IQ" smtClean="0"/>
              <a:t>23 تشرين الأول، 19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Ass. Lec. Farah S. J. </a:t>
            </a: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F3A7-80FC-4829-B9A2-2490BB5298F2}" type="datetime8">
              <a:rPr lang="ar-IQ" smtClean="0"/>
              <a:t>23 تشرين الأول، 19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Ass. Lec. Farah S. J. </a:t>
            </a: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FC295-2A0B-4B0D-8300-D750DEA4D790}" type="datetime8">
              <a:rPr lang="ar-IQ" smtClean="0"/>
              <a:t>23 تشرين الأول، 19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Ass. Lec. Farah S. J. 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475656" y="1203598"/>
            <a:ext cx="5904656" cy="1944216"/>
          </a:xfrm>
        </p:spPr>
        <p:txBody>
          <a:bodyPr>
            <a:noAutofit/>
          </a:bodyPr>
          <a:lstStyle/>
          <a:p>
            <a:pPr rtl="0"/>
            <a:r>
              <a:rPr lang="en-US" sz="2800" i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Lab (2)</a:t>
            </a:r>
            <a:br>
              <a:rPr lang="en-US" sz="2800" i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</a:br>
            <a:r>
              <a:rPr lang="en-US" sz="800" i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/>
            </a:r>
            <a:br>
              <a:rPr lang="en-US" sz="800" i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</a:br>
            <a:r>
              <a:rPr lang="en-US" sz="500" i="1" dirty="0" smtClean="0">
                <a:latin typeface="Bookman Old Style" panose="02050604050505020204" pitchFamily="18" charset="0"/>
              </a:rPr>
              <a:t> </a:t>
            </a:r>
            <a:r>
              <a:rPr lang="en-US" sz="4800" b="1" i="1" dirty="0" smtClean="0">
                <a:latin typeface="Bookman Old Style" panose="02050604050505020204" pitchFamily="18" charset="0"/>
              </a:rPr>
              <a:t/>
            </a:r>
            <a:br>
              <a:rPr lang="en-US" sz="4800" b="1" i="1" dirty="0" smtClean="0">
                <a:latin typeface="Bookman Old Style" panose="02050604050505020204" pitchFamily="18" charset="0"/>
              </a:rPr>
            </a:br>
            <a:r>
              <a:rPr lang="en-US" sz="2400" b="1" i="1" dirty="0" smtClean="0">
                <a:latin typeface="Bookman Old Style" panose="02050604050505020204" pitchFamily="18" charset="0"/>
              </a:rPr>
              <a:t>Laboratory </a:t>
            </a:r>
            <a:r>
              <a:rPr lang="en-US" sz="2400" b="1" i="1" dirty="0">
                <a:latin typeface="Bookman Old Style" panose="02050604050505020204" pitchFamily="18" charset="0"/>
              </a:rPr>
              <a:t>work flow cycle </a:t>
            </a:r>
            <a:br>
              <a:rPr lang="en-US" sz="2400" b="1" i="1" dirty="0">
                <a:latin typeface="Bookman Old Style" panose="02050604050505020204" pitchFamily="18" charset="0"/>
              </a:rPr>
            </a:br>
            <a:r>
              <a:rPr lang="en-US" sz="2400" i="1" dirty="0" smtClean="0">
                <a:latin typeface="Bookman Old Style" panose="02050604050505020204" pitchFamily="18" charset="0"/>
              </a:rPr>
              <a:t>For 2</a:t>
            </a:r>
            <a:r>
              <a:rPr lang="en-US" sz="2400" i="1" baseline="30000" dirty="0" smtClean="0">
                <a:latin typeface="Bookman Old Style" panose="02050604050505020204" pitchFamily="18" charset="0"/>
              </a:rPr>
              <a:t>nd</a:t>
            </a:r>
            <a:r>
              <a:rPr lang="en-US" sz="2400" i="1" dirty="0" smtClean="0">
                <a:latin typeface="Bookman Old Style" panose="02050604050505020204" pitchFamily="18" charset="0"/>
              </a:rPr>
              <a:t> year student </a:t>
            </a:r>
            <a:r>
              <a:rPr lang="en-US" sz="3600" i="1" dirty="0" smtClean="0">
                <a:latin typeface="Bookman Old Style" panose="02050604050505020204" pitchFamily="18" charset="0"/>
              </a:rPr>
              <a:t> </a:t>
            </a:r>
            <a:endParaRPr lang="ar-IQ" sz="3600" i="1" dirty="0">
              <a:latin typeface="Bookman Old Style" panose="02050604050505020204" pitchFamily="18" charset="0"/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777882" y="3363838"/>
            <a:ext cx="7480920" cy="1152128"/>
          </a:xfrm>
        </p:spPr>
        <p:txBody>
          <a:bodyPr>
            <a:normAutofit/>
          </a:bodyPr>
          <a:lstStyle/>
          <a:p>
            <a:pPr rtl="0"/>
            <a:r>
              <a:rPr lang="en-US" sz="2800" dirty="0">
                <a:solidFill>
                  <a:srgbClr val="FF0000"/>
                </a:solidFill>
                <a:latin typeface="Californian FB" panose="0207040306080B030204" pitchFamily="18" charset="0"/>
              </a:rPr>
              <a:t>Done by: </a:t>
            </a:r>
            <a:r>
              <a:rPr lang="en-US" sz="2800" dirty="0" smtClean="0">
                <a:solidFill>
                  <a:srgbClr val="FF0000"/>
                </a:solidFill>
                <a:latin typeface="Californian FB" panose="0207040306080B030204" pitchFamily="18" charset="0"/>
              </a:rPr>
              <a:t>  </a:t>
            </a:r>
            <a:r>
              <a:rPr lang="en-US" sz="2800" b="1" dirty="0" smtClean="0">
                <a:solidFill>
                  <a:schemeClr val="tx1"/>
                </a:solidFill>
                <a:latin typeface="Californian FB" panose="0207040306080B030204" pitchFamily="18" charset="0"/>
              </a:rPr>
              <a:t>Ass. </a:t>
            </a:r>
            <a:r>
              <a:rPr lang="en-US" sz="2800" b="1" dirty="0" smtClean="0">
                <a:solidFill>
                  <a:schemeClr val="tx1"/>
                </a:solidFill>
                <a:latin typeface="Californian FB" panose="0207040306080B030204" pitchFamily="18" charset="0"/>
              </a:rPr>
              <a:t>Lec</a:t>
            </a:r>
            <a:r>
              <a:rPr lang="en-US" sz="2800" b="1" dirty="0" smtClean="0">
                <a:solidFill>
                  <a:schemeClr val="tx1"/>
                </a:solidFill>
                <a:latin typeface="Californian FB" panose="0207040306080B030204" pitchFamily="18" charset="0"/>
              </a:rPr>
              <a:t>. Farah </a:t>
            </a:r>
            <a:r>
              <a:rPr lang="en-US" sz="2800" b="1" dirty="0">
                <a:solidFill>
                  <a:schemeClr val="tx1"/>
                </a:solidFill>
                <a:latin typeface="Californian FB" panose="0207040306080B030204" pitchFamily="18" charset="0"/>
              </a:rPr>
              <a:t>Saadoon </a:t>
            </a:r>
            <a:r>
              <a:rPr lang="en-US" sz="2800" b="1" dirty="0" smtClean="0">
                <a:solidFill>
                  <a:schemeClr val="tx1"/>
                </a:solidFill>
                <a:latin typeface="Californian FB" panose="0207040306080B030204" pitchFamily="18" charset="0"/>
              </a:rPr>
              <a:t>Jaafer</a:t>
            </a:r>
          </a:p>
          <a:p>
            <a:pPr rtl="0"/>
            <a:r>
              <a:rPr lang="en-US" sz="2400" dirty="0" smtClean="0">
                <a:solidFill>
                  <a:schemeClr val="tx1"/>
                </a:solidFill>
                <a:latin typeface="Californian FB" panose="0207040306080B030204" pitchFamily="18" charset="0"/>
              </a:rPr>
              <a:t>                </a:t>
            </a:r>
            <a:r>
              <a:rPr lang="en-US" sz="2400" b="1" dirty="0" smtClean="0">
                <a:solidFill>
                  <a:schemeClr val="tx1"/>
                </a:solidFill>
                <a:latin typeface="Californian FB" panose="0207040306080B030204" pitchFamily="18" charset="0"/>
              </a:rPr>
              <a:t>M.SC. in Inorganic Chemistry</a:t>
            </a:r>
            <a:endParaRPr lang="en-US" sz="2800" b="1" dirty="0">
              <a:solidFill>
                <a:schemeClr val="tx1"/>
              </a:solidFill>
              <a:latin typeface="Californian FB" panose="0207040306080B030204" pitchFamily="18" charset="0"/>
            </a:endParaRPr>
          </a:p>
          <a:p>
            <a:endParaRPr lang="ar-IQ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51520" y="293845"/>
            <a:ext cx="2448272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ar-IQ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Ibn Sina University of Medical </a:t>
            </a:r>
            <a:endParaRPr kumimoji="0" lang="en-US" altLang="ar-IQ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ar-IQ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 and Pharmaceutical Sciences</a:t>
            </a:r>
            <a:endParaRPr kumimoji="0" lang="en-US" altLang="ar-IQ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ar-IQ" sz="1200" b="1" dirty="0" smtClean="0"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College of </a:t>
            </a:r>
            <a:r>
              <a:rPr kumimoji="0" lang="en-US" altLang="ar-IQ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Dentistry</a:t>
            </a:r>
          </a:p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ar-IQ" sz="1200" b="1" dirty="0" smtClean="0"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Clinical Biochemistry </a:t>
            </a:r>
            <a:r>
              <a:rPr lang="en-US" altLang="ar-IQ" sz="1200" b="1" dirty="0"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Lab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ar-IQ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9" name="صورة 2" descr="14914992_1862652263954605_209787608_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98"/>
          <a:stretch>
            <a:fillRect/>
          </a:stretch>
        </p:blipFill>
        <p:spPr bwMode="auto">
          <a:xfrm>
            <a:off x="7597331" y="239831"/>
            <a:ext cx="1241425" cy="121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134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BC485-F3E7-495F-8B9B-0A54AFE013CA}" type="datetime8">
              <a:rPr lang="ar-IQ" smtClean="0"/>
              <a:t>23 تشرين الأول، 19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Ass. Lec. Farah S. J. 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10</a:t>
            </a:fld>
            <a:endParaRPr lang="ar-SA"/>
          </a:p>
        </p:txBody>
      </p:sp>
      <p:pic>
        <p:nvPicPr>
          <p:cNvPr id="2052" name="Picture 4" descr="ÙØªÙØ¬Ø© Ø¨Ø­Ø« Ø§ÙØµÙØ± Ø¹Ù âªrandom error and systematic errorâ¬â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54" t="8850" r="5009" b="2660"/>
          <a:stretch/>
        </p:blipFill>
        <p:spPr bwMode="auto">
          <a:xfrm>
            <a:off x="755576" y="267494"/>
            <a:ext cx="7848872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72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51520" y="195486"/>
            <a:ext cx="8640960" cy="4464496"/>
          </a:xfrm>
        </p:spPr>
        <p:txBody>
          <a:bodyPr>
            <a:normAutofit lnSpcReduction="10000"/>
          </a:bodyPr>
          <a:lstStyle/>
          <a:p>
            <a:pPr marL="0" indent="0" algn="ctr" rtl="0">
              <a:buNone/>
            </a:pPr>
            <a:r>
              <a:rPr lang="en-US" sz="2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The Interpretation of Results.</a:t>
            </a:r>
          </a:p>
          <a:p>
            <a:pPr marL="0" indent="0" algn="justLow" rtl="0">
              <a:lnSpc>
                <a:spcPct val="130000"/>
              </a:lnSpc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It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take considerable effort, and expense, to produce what may seen to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 just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numbers on pieces of paper, understanding what these numbers mean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of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crucial importance if the correct diagnosis is to be made, or if the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patients treatment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to be changed. Usually results of tests carried out in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clinical chemistry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reported in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units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concentration or of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activity.</a:t>
            </a:r>
          </a:p>
          <a:p>
            <a:pPr marL="0" indent="0" algn="justLow" rtl="0">
              <a:lnSpc>
                <a:spcPct val="130000"/>
              </a:lnSpc>
              <a:buNone/>
            </a:pPr>
            <a:endParaRPr lang="en-US" sz="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Low" rtl="0">
              <a:buNone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 Concentration : </a:t>
            </a:r>
          </a:p>
          <a:p>
            <a:pPr marL="0" indent="0" algn="justLow" rtl="0">
              <a:lnSpc>
                <a:spcPct val="130000"/>
              </a:lnSpc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Units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concentration contain both units of quantity and units of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volume. The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amount of substance present can be expressed in grams, equivalents,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 moles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divisions of these ie. milligrams, milliequivalents millimoles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etc. similarly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volume can be expressed in liters milliliters or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deciliters (100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ml).</a:t>
            </a:r>
            <a:endParaRPr lang="ar-IQ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50DC7-A245-4A7C-A341-BAB96DF7E55C}" type="datetime8">
              <a:rPr lang="ar-IQ" smtClean="0"/>
              <a:t>23 تشرين الأول، 19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Ass. Lec. Farah S. J. </a:t>
            </a:r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75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51520" y="195486"/>
            <a:ext cx="8640960" cy="4464496"/>
          </a:xfrm>
        </p:spPr>
        <p:txBody>
          <a:bodyPr>
            <a:normAutofit/>
          </a:bodyPr>
          <a:lstStyle/>
          <a:p>
            <a:pPr marL="0" indent="0" algn="ctr" rtl="0">
              <a:buNone/>
            </a:pPr>
            <a:r>
              <a:rPr lang="en-US" sz="2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The Interpretation of Results.</a:t>
            </a:r>
          </a:p>
          <a:p>
            <a:pPr marL="0" indent="0" algn="justLow" rtl="0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2-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Units of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activity :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Low" rtl="0">
              <a:lnSpc>
                <a:spcPct val="130000"/>
              </a:lnSpc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Usually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activities are measured in clinical chemistry as an index of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concentration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certain enzymes, or enzymatic processes e.g.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prothrombin activity. Activity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measure of the rate at which a process takes place.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Enzymatic activity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usually estimated by measuring the rate at which a substrate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converted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a product. This activity is affected by many things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e.g. temperature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time over which the activity is measured, incubation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conditions etc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All of these must be defined when reporting the activity and so units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 activity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include fixed values for each variant.</a:t>
            </a:r>
            <a:endParaRPr lang="ar-IQ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35E79-59F5-46C2-A3E2-6AA0E9D8E3EE}" type="datetime8">
              <a:rPr lang="ar-IQ" smtClean="0"/>
              <a:t>23 تشرين الأول، 19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Ass. Lec. Farah S. J. </a:t>
            </a:r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12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2532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11560" y="771550"/>
            <a:ext cx="7848872" cy="3394472"/>
          </a:xfrm>
        </p:spPr>
        <p:txBody>
          <a:bodyPr>
            <a:normAutofit/>
          </a:bodyPr>
          <a:lstStyle/>
          <a:p>
            <a:pPr marL="0" indent="0" algn="justLow" rtl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Conventional unit : g/l ; g/dl ; mg/dl    </a:t>
            </a:r>
          </a:p>
          <a:p>
            <a:pPr marL="0" indent="0" algn="justLow" rtl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Systematic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unit (SIU) : mmol/l ; meq/l ; IU/l </a:t>
            </a:r>
          </a:p>
          <a:p>
            <a:pPr marL="0" indent="0" algn="justLow" rtl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 algn="justLow" rtl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mmol/l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(mg/dl × 10) ÷ molecular weight of molecules</a:t>
            </a:r>
          </a:p>
          <a:p>
            <a:pPr marL="0" indent="0" algn="justLow" rtl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mmol/l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(mg/dl × 10 × Valance) ÷ atomic weight of atom</a:t>
            </a:r>
          </a:p>
          <a:p>
            <a:pPr marL="0" indent="0" algn="justLow" rtl="0">
              <a:buNone/>
            </a:pPr>
            <a:endParaRPr lang="ar-IQ" dirty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9DE0-B58F-4573-85DF-EDE83B73E1FD}" type="datetime8">
              <a:rPr lang="ar-IQ" smtClean="0"/>
              <a:t>23 تشرين الأول، 19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Ass. Lec. Farah S. J. 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13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8350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339502"/>
            <a:ext cx="8229600" cy="4464496"/>
          </a:xfrm>
        </p:spPr>
        <p:txBody>
          <a:bodyPr>
            <a:normAutofit/>
          </a:bodyPr>
          <a:lstStyle/>
          <a:p>
            <a:pPr marL="0" indent="0" algn="ctr" rtl="0">
              <a:buNone/>
            </a:pPr>
            <a:r>
              <a:rPr lang="en-US" sz="3600" u="sng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Outline</a:t>
            </a:r>
          </a:p>
          <a:p>
            <a:pPr algn="l" rtl="0">
              <a:buFont typeface="Wingdings" panose="05000000000000000000" pitchFamily="2" charset="2"/>
              <a:buChar char="Ø"/>
            </a:pPr>
            <a:endParaRPr lang="en-US" sz="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Clinical biochemistry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Laboratory work flow cycle .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Phlebotomy.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Quality Control.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Interpretation of Results.</a:t>
            </a:r>
          </a:p>
          <a:p>
            <a:pPr algn="l" rtl="0">
              <a:buFont typeface="Wingdings" panose="05000000000000000000" pitchFamily="2" charset="2"/>
              <a:buChar char="Ø"/>
            </a:pPr>
            <a:endParaRPr lang="ar-IQ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B3E5E-0D7B-4C4F-BFA8-6EEE28EC49CC}" type="datetime8">
              <a:rPr lang="ar-IQ" smtClean="0"/>
              <a:t>23 تشرين الأول، 19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Ass. Lec. Farah S. J. </a:t>
            </a:r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0628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51520" y="195486"/>
            <a:ext cx="4032448" cy="4536504"/>
          </a:xfrm>
        </p:spPr>
        <p:txBody>
          <a:bodyPr>
            <a:normAutofit fontScale="70000" lnSpcReduction="20000"/>
          </a:bodyPr>
          <a:lstStyle/>
          <a:p>
            <a:pPr marL="0" indent="0" algn="ctr" rtl="0">
              <a:buNone/>
            </a:pPr>
            <a:r>
              <a:rPr lang="en-US" sz="26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The </a:t>
            </a:r>
            <a:r>
              <a:rPr lang="en-US" sz="26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Laboratory </a:t>
            </a:r>
            <a:r>
              <a:rPr lang="en-US" sz="26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work flow </a:t>
            </a:r>
            <a:r>
              <a:rPr lang="en-US" sz="26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cycle  </a:t>
            </a:r>
            <a:endParaRPr lang="en-US" sz="26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  <a:p>
            <a:pPr marL="0" indent="0" algn="ctr" rtl="0">
              <a:buNone/>
            </a:pPr>
            <a:endParaRPr lang="en-US" sz="500" b="1" dirty="0" smtClean="0">
              <a:latin typeface="Bookman Old Style" panose="02050604050505020204" pitchFamily="18" charset="0"/>
            </a:endParaRPr>
          </a:p>
          <a:p>
            <a:pPr marL="0" indent="0" algn="justLow" rtl="0">
              <a:lnSpc>
                <a:spcPct val="130000"/>
              </a:lnSpc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Every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biochemistry analysis should attempts to answer a question which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clinician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 posed about the patient obtaining the correct answer can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often seem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be fraught with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difficulty. So, there are </a:t>
            </a:r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three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phases of laboratory testing: </a:t>
            </a:r>
          </a:p>
          <a:p>
            <a:pPr algn="justLow" rtl="0">
              <a:lnSpc>
                <a:spcPct val="130000"/>
              </a:lnSpc>
              <a:buFont typeface="Wingdings 2" panose="05020102010507070707" pitchFamily="18" charset="2"/>
              <a:buChar char="R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Pre-analytical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 ordering, specimen collection, transport and processing </a:t>
            </a:r>
          </a:p>
          <a:p>
            <a:pPr algn="justLow" rtl="0">
              <a:lnSpc>
                <a:spcPct val="130000"/>
              </a:lnSpc>
              <a:buFont typeface="Wingdings 2" panose="05020102010507070707" pitchFamily="18" charset="2"/>
              <a:buChar char="R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Analytical-testing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Low" rtl="0">
              <a:lnSpc>
                <a:spcPct val="130000"/>
              </a:lnSpc>
              <a:buFont typeface="Wingdings 2" panose="05020102010507070707" pitchFamily="18" charset="2"/>
              <a:buChar char="R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Post-analytical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 transmission, interpretation, follow-up, retesting.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Low" rtl="0">
              <a:lnSpc>
                <a:spcPct val="130000"/>
              </a:lnSpc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following figure show (Circuit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diagram of clinical biochemistry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process).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Low" rtl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Low" rtl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>
              <a:buNone/>
            </a:pPr>
            <a:endParaRPr lang="ar-IQ" dirty="0"/>
          </a:p>
        </p:txBody>
      </p:sp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CC760-C329-4802-9A82-000A00948186}" type="datetime8">
              <a:rPr lang="ar-IQ" smtClean="0"/>
              <a:t>23 تشرين الأول، 19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Ass. Lec. Farah S. J. </a:t>
            </a:r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3</a:t>
            </a:fld>
            <a:endParaRPr lang="ar-SA"/>
          </a:p>
        </p:txBody>
      </p:sp>
      <p:pic>
        <p:nvPicPr>
          <p:cNvPr id="7" name="صورة 6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9900" t="25494" r="37696" b="5814"/>
          <a:stretch/>
        </p:blipFill>
        <p:spPr bwMode="auto">
          <a:xfrm>
            <a:off x="4355976" y="195486"/>
            <a:ext cx="4608513" cy="44644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6751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B2D08-B4AD-49BF-B4CE-EA1C574BB0F9}" type="datetime8">
              <a:rPr lang="ar-IQ" smtClean="0"/>
              <a:t>23 تشرين الأول، 19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Ass. Lec. Farah S. J. 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4</a:t>
            </a:fld>
            <a:endParaRPr lang="ar-SA"/>
          </a:p>
        </p:txBody>
      </p:sp>
      <p:pic>
        <p:nvPicPr>
          <p:cNvPr id="1026" name="Picture 2" descr="C:\Users\nofalmax\Desktop\73089507_2360143520964899_3869591252513062912_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75" t="3777" r="11918" b="17045"/>
          <a:stretch/>
        </p:blipFill>
        <p:spPr bwMode="auto">
          <a:xfrm>
            <a:off x="611560" y="267494"/>
            <a:ext cx="7920880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552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51520" y="267494"/>
            <a:ext cx="4176464" cy="4464496"/>
          </a:xfrm>
        </p:spPr>
        <p:txBody>
          <a:bodyPr>
            <a:normAutofit fontScale="92500" lnSpcReduction="20000"/>
          </a:bodyPr>
          <a:lstStyle/>
          <a:p>
            <a:pPr marL="0" indent="0" algn="ctr" rtl="0">
              <a:buNone/>
            </a:pPr>
            <a:r>
              <a:rPr lang="en-US" sz="22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Phlebotomy</a:t>
            </a:r>
            <a:endParaRPr lang="en-US" sz="22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  <a:p>
            <a:pPr marL="0" indent="0" algn="ctr" rtl="0">
              <a:buNone/>
            </a:pPr>
            <a:endParaRPr lang="en-US" sz="500" b="1" dirty="0" smtClean="0">
              <a:latin typeface="Bookman Old Style" panose="02050604050505020204" pitchFamily="18" charset="0"/>
            </a:endParaRPr>
          </a:p>
          <a:p>
            <a:pPr marL="0" indent="0" algn="justLow" rtl="0">
              <a:lnSpc>
                <a:spcPct val="130000"/>
              </a:lnSpc>
              <a:buNone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Phlebotomy : the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 of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drawing a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blood sample from a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blood vessel (a</a:t>
            </a:r>
            <a:r>
              <a:rPr lang="en-US" sz="2000" dirty="0" smtClean="0"/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vein, artery, or the capillary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bed)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lab analysis or blood transfusion. For clinical chemistry testing blood is usually drawn from a vein, typically a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vein in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arm or back of the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hand. Collecting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blood from a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vein is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called </a:t>
            </a:r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venipuncture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medical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professional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drawing the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blood sample is called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phlebotomist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blood collection, the following materials are 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required 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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>
              <a:buNone/>
            </a:pPr>
            <a:endParaRPr lang="ar-IQ" dirty="0"/>
          </a:p>
        </p:txBody>
      </p:sp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69955-15AB-471C-BC5B-15EEA1CAA8D3}" type="datetime8">
              <a:rPr lang="ar-IQ" smtClean="0"/>
              <a:t>23 تشرين الأول، 19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Ass. Lec. Farah S. J. </a:t>
            </a:r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5</a:t>
            </a:fld>
            <a:endParaRPr lang="ar-SA"/>
          </a:p>
        </p:txBody>
      </p:sp>
      <p:pic>
        <p:nvPicPr>
          <p:cNvPr id="7" name="صورة 6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5825" t="12500" r="23833" b="10174"/>
          <a:stretch/>
        </p:blipFill>
        <p:spPr bwMode="auto">
          <a:xfrm>
            <a:off x="4499992" y="267494"/>
            <a:ext cx="4320480" cy="44644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5172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51520" y="195486"/>
            <a:ext cx="3960440" cy="4536504"/>
          </a:xfrm>
        </p:spPr>
        <p:txBody>
          <a:bodyPr>
            <a:normAutofit fontScale="77500" lnSpcReduction="20000"/>
          </a:bodyPr>
          <a:lstStyle/>
          <a:p>
            <a:pPr marL="0" indent="0" algn="justLow" rtl="0">
              <a:buNone/>
            </a:pP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Selection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vein site: 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Low" rtl="0">
              <a:buBlip>
                <a:blip r:embed="rId3"/>
              </a:buBlip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Usually vein is used to collect blood by venipuncture procedure.  </a:t>
            </a:r>
          </a:p>
          <a:p>
            <a:pPr lvl="0" algn="justLow" rtl="0">
              <a:buBlip>
                <a:blip r:embed="rId3"/>
              </a:buBlip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arm, there are three veins that can be used in blood collection: median cubital vein "located on the middle", cephalic vein and basilic vein "located on both sides". </a:t>
            </a:r>
          </a:p>
          <a:p>
            <a:pPr lvl="0" algn="justLow" rtl="0">
              <a:buBlip>
                <a:blip r:embed="rId3"/>
              </a:buBlip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Median cubital vein is the best choice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because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has good blood flow than cephalic and basilica which has slower blood flow.  </a:t>
            </a:r>
          </a:p>
          <a:p>
            <a:pPr lvl="0" algn="justLow" rtl="0">
              <a:buBlip>
                <a:blip r:embed="rId3"/>
              </a:buBlip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However, if venipuncture procedure is unsuccessful in median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capital; cephalic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basilic is used. </a:t>
            </a:r>
          </a:p>
          <a:p>
            <a:pPr lvl="0" algn="justLow" rtl="0">
              <a:buBlip>
                <a:blip r:embed="rId3"/>
              </a:buBlip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Artery blood is rarely used in special cases as when blood gases, pH, CO</a:t>
            </a:r>
            <a:r>
              <a:rPr lang="en-US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</a:t>
            </a:r>
            <a:r>
              <a:rPr lang="en-US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bicarbonate is requested. It is usually performed by physicians</a:t>
            </a:r>
            <a:r>
              <a:rPr lang="en-US" sz="2400" dirty="0"/>
              <a:t>. </a:t>
            </a:r>
          </a:p>
          <a:p>
            <a:pPr marL="0" indent="0" algn="justLow" rtl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>
              <a:buNone/>
            </a:pPr>
            <a:endParaRPr lang="ar-IQ" dirty="0"/>
          </a:p>
        </p:txBody>
      </p:sp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3D011-3726-4894-B504-73632C0331DF}" type="datetime8">
              <a:rPr lang="ar-IQ" smtClean="0"/>
              <a:t>23 تشرين الأول، 19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Ass. Lec. Farah S. J. </a:t>
            </a:r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6</a:t>
            </a:fld>
            <a:endParaRPr lang="ar-SA"/>
          </a:p>
        </p:txBody>
      </p:sp>
      <p:pic>
        <p:nvPicPr>
          <p:cNvPr id="8" name="صورة 7" descr="صورة ذات صلة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1154"/>
          <a:stretch/>
        </p:blipFill>
        <p:spPr bwMode="auto">
          <a:xfrm>
            <a:off x="4355976" y="195486"/>
            <a:ext cx="4392488" cy="45365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749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195486"/>
            <a:ext cx="8784976" cy="4536504"/>
          </a:xfrm>
        </p:spPr>
        <p:txBody>
          <a:bodyPr>
            <a:noAutofit/>
          </a:bodyPr>
          <a:lstStyle/>
          <a:p>
            <a:pPr marL="0" indent="0" algn="justLow" rtl="0">
              <a:buNone/>
            </a:pP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Basic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steps for drawing a blood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specimen: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1463" indent="-271463" algn="justLow" rtl="0">
              <a:buFont typeface="+mj-lt"/>
              <a:buAutoNum type="arabicPeriod"/>
            </a:pP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Preparation 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blood collection.</a:t>
            </a:r>
          </a:p>
          <a:p>
            <a:pPr marL="627063" indent="-265113" algn="justLow" rtl="0">
              <a:buFont typeface="+mj-lt"/>
              <a:buAutoNum type="alphaUcPeriod"/>
            </a:pP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given on the blood request form should be recorded on the specimen labels essential items include the following.</a:t>
            </a:r>
          </a:p>
          <a:p>
            <a:pPr marL="806450" lvl="1" indent="-265113" algn="justLow" rtl="0">
              <a:buFont typeface="Wingdings" panose="05000000000000000000" pitchFamily="2" charset="2"/>
              <a:buChar char="ü"/>
            </a:pP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Patients complete name and age.</a:t>
            </a:r>
          </a:p>
          <a:p>
            <a:pPr marL="806450" lvl="1" indent="-265113" algn="justLow" rtl="0">
              <a:buFont typeface="Wingdings" panose="05000000000000000000" pitchFamily="2" charset="2"/>
              <a:buChar char="ü"/>
            </a:pP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Identification number.</a:t>
            </a:r>
          </a:p>
          <a:p>
            <a:pPr marL="631825" indent="-269875" algn="justLow" rtl="0">
              <a:buFont typeface="+mj-lt"/>
              <a:buAutoNum type="alphaUcPeriod" startAt="2"/>
            </a:pP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specimen containers should be labeled appropriated before the specimen collection.</a:t>
            </a:r>
          </a:p>
          <a:p>
            <a:pPr marL="271463" indent="-271463" algn="justLow" rtl="0">
              <a:buFont typeface="+mj-lt"/>
              <a:buAutoNum type="arabicPeriod" startAt="2"/>
            </a:pP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Ascertaining 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whether the patient to fast such care is needed to ensure accurate results.</a:t>
            </a:r>
          </a:p>
          <a:p>
            <a:pPr marL="271463" indent="-271463" algn="justLow" rtl="0">
              <a:buFont typeface="+mj-lt"/>
              <a:buAutoNum type="arabicPeriod" startAt="2"/>
            </a:pP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technician must gain the patients confidence and assure him that, although the venipuncture will be slightly painful, it will be short duration.</a:t>
            </a:r>
          </a:p>
          <a:p>
            <a:pPr marL="271463" indent="-271463" algn="justLow" rtl="0">
              <a:buFont typeface="+mj-lt"/>
              <a:buAutoNum type="arabicPeriod" startAt="2"/>
            </a:pP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Positioning 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patient :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6450" lvl="0" indent="-265113" algn="justLow" rtl="0">
              <a:buFont typeface="Wingdings" panose="05000000000000000000" pitchFamily="2" charset="2"/>
              <a:buChar char="ü"/>
            </a:pP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patient should be made to sit comfortably in a chair and should position his arm straight from the shoulder and it should not bent at the elbow.</a:t>
            </a:r>
          </a:p>
          <a:p>
            <a:pPr marL="806450" lvl="0" indent="-265113" algn="justLow" rtl="0">
              <a:buFont typeface="Wingdings" panose="05000000000000000000" pitchFamily="2" charset="2"/>
              <a:buChar char="ü"/>
            </a:pP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 patient wants to lie down, let the patient to lie comfortably on the back, the patient should extent the arm straight from the shoulder.</a:t>
            </a:r>
          </a:p>
          <a:p>
            <a:pPr marL="271463" indent="-271463" algn="justLow" rtl="0">
              <a:buNone/>
            </a:pP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** Note that minimum use of tourniquet is advised because blood constituents may be changed due to 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prolonged 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venous occlusion.</a:t>
            </a:r>
          </a:p>
          <a:p>
            <a:pPr marL="0" indent="0" algn="justLow" rtl="0">
              <a:buNone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Low" rtl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7FF6B-5C39-40F3-A08E-5D7584AE9A97}" type="datetime8">
              <a:rPr lang="ar-IQ" smtClean="0"/>
              <a:t>23 تشرين الأول، 19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Ass. Lec. Farah S. J. </a:t>
            </a:r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2792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51520" y="195486"/>
            <a:ext cx="8640960" cy="4536504"/>
          </a:xfrm>
        </p:spPr>
        <p:txBody>
          <a:bodyPr>
            <a:normAutofit/>
          </a:bodyPr>
          <a:lstStyle/>
          <a:p>
            <a:pPr marL="0" indent="0" algn="ctr" rtl="0">
              <a:buNone/>
            </a:pPr>
            <a:r>
              <a:rPr lang="en-US" sz="2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Quality </a:t>
            </a:r>
            <a:r>
              <a:rPr lang="en-US" sz="24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Control</a:t>
            </a:r>
          </a:p>
          <a:p>
            <a:pPr marL="0" indent="0" algn="justLow" rtl="0">
              <a:buNone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Biochemical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measurements vary for two reasons. There is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analytical variation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also biological variation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number of terms describe biochemical results. these include:</a:t>
            </a:r>
          </a:p>
          <a:p>
            <a:pPr marL="0" indent="0" algn="justLow" rtl="0">
              <a:buNone/>
            </a:pPr>
            <a:endParaRPr lang="en-US" sz="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Low" rtl="0">
              <a:buNone/>
            </a:pP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 Precision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Accuracy</a:t>
            </a:r>
          </a:p>
          <a:p>
            <a:pPr marL="0" indent="0" algn="justLow" rtl="0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Precision is the reproducibility of an analytical method. Accuracy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defines how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close the measured value is to the actual value. </a:t>
            </a:r>
          </a:p>
          <a:p>
            <a:pPr marL="0" indent="0" algn="justLow" rtl="0"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Low" rtl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>
              <a:buNone/>
            </a:pPr>
            <a:endParaRPr lang="ar-IQ" dirty="0"/>
          </a:p>
        </p:txBody>
      </p:sp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56BEB-963D-431C-9881-D0869E8C3A48}" type="datetime8">
              <a:rPr lang="ar-IQ" smtClean="0"/>
              <a:t>23 تشرين الأول، 19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Ass. Lec. Farah S. J. </a:t>
            </a:r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8</a:t>
            </a:fld>
            <a:endParaRPr lang="ar-SA"/>
          </a:p>
        </p:txBody>
      </p:sp>
      <p:pic>
        <p:nvPicPr>
          <p:cNvPr id="9" name="صورة 8" descr="CC_09_10552_ClinChemLearning_singlepageFinal_072710.pdf - Adobe Acrobat Reader DC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43" t="26906" r="31694" b="27687"/>
          <a:stretch/>
        </p:blipFill>
        <p:spPr>
          <a:xfrm>
            <a:off x="755576" y="2355726"/>
            <a:ext cx="7776864" cy="2287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50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51520" y="195486"/>
            <a:ext cx="8640960" cy="4536504"/>
          </a:xfrm>
        </p:spPr>
        <p:txBody>
          <a:bodyPr>
            <a:normAutofit/>
          </a:bodyPr>
          <a:lstStyle/>
          <a:p>
            <a:pPr marL="0" indent="0" algn="ctr" rtl="0">
              <a:buNone/>
            </a:pPr>
            <a:r>
              <a:rPr lang="en-US" sz="2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Quality </a:t>
            </a:r>
            <a:r>
              <a:rPr lang="en-US" sz="24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Control</a:t>
            </a:r>
          </a:p>
          <a:p>
            <a:pPr marL="0" indent="0" algn="ctr" rtl="0">
              <a:buNone/>
            </a:pPr>
            <a:endParaRPr lang="en-US" sz="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Low" rtl="0">
              <a:lnSpc>
                <a:spcPct val="130000"/>
              </a:lnSpc>
              <a:buNone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 Sensitivity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specificity</a:t>
            </a:r>
          </a:p>
          <a:p>
            <a:pPr marL="0" indent="0" algn="justLow" rtl="0">
              <a:lnSpc>
                <a:spcPct val="130000"/>
              </a:lnSpc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Sensitivity of an assay in a measure of how little of the analyte the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method can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detect, As new methods are developed they may offer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improved detection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limits which may help in the discrimination between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normal results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those in patients with the suspected disease. Specificity of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assay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related to how good the assay is at discriminating between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requested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analyte and potentially interfering substances.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Low" rtl="0">
              <a:buNone/>
            </a:pPr>
            <a:endParaRPr lang="ar-IQ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CF0AD-9D78-4045-B856-F8612822F1BF}" type="datetime8">
              <a:rPr lang="ar-IQ" smtClean="0"/>
              <a:t>23 تشرين الأول، 19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Ass. Lec. Farah S. J. </a:t>
            </a:r>
            <a:endParaRPr lang="ar-SA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2632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1079</TotalTime>
  <Words>1078</Words>
  <Application>Microsoft Office PowerPoint</Application>
  <PresentationFormat>عرض على الشاشة (9:16)‏</PresentationFormat>
  <Paragraphs>123</Paragraphs>
  <Slides>13</Slides>
  <Notes>10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14" baseType="lpstr">
      <vt:lpstr>سمة Office</vt:lpstr>
      <vt:lpstr>Lab (2)    Laboratory work flow cycle  For 2nd year student 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Experiment Two   Standardization of of HCl with standard solution of sodium carbonate 0.1N.</dc:title>
  <dc:creator>SJFCHEM</dc:creator>
  <cp:lastModifiedBy>nofalmax</cp:lastModifiedBy>
  <cp:revision>185</cp:revision>
  <dcterms:created xsi:type="dcterms:W3CDTF">2018-12-03T23:33:43Z</dcterms:created>
  <dcterms:modified xsi:type="dcterms:W3CDTF">2019-10-23T00:58:09Z</dcterms:modified>
</cp:coreProperties>
</file>